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758" r:id="rId2"/>
    <p:sldId id="844" r:id="rId3"/>
    <p:sldId id="845" r:id="rId4"/>
    <p:sldId id="857" r:id="rId5"/>
    <p:sldId id="858" r:id="rId6"/>
    <p:sldId id="859" r:id="rId7"/>
    <p:sldId id="860" r:id="rId8"/>
    <p:sldId id="867" r:id="rId9"/>
    <p:sldId id="866" r:id="rId10"/>
    <p:sldId id="870" r:id="rId11"/>
    <p:sldId id="871" r:id="rId12"/>
    <p:sldId id="872" r:id="rId13"/>
    <p:sldId id="868" r:id="rId14"/>
    <p:sldId id="873" r:id="rId15"/>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78E1B4"/>
    <a:srgbClr val="FFFF66"/>
    <a:srgbClr val="FF96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27" autoAdjust="0"/>
    <p:restoredTop sz="82193" autoAdjust="0"/>
  </p:normalViewPr>
  <p:slideViewPr>
    <p:cSldViewPr>
      <p:cViewPr varScale="1">
        <p:scale>
          <a:sx n="140" d="100"/>
          <a:sy n="140" d="100"/>
        </p:scale>
        <p:origin x="1680" y="192"/>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10/26/19</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966226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10</a:t>
            </a:fld>
            <a:endParaRPr lang="en-US" dirty="0"/>
          </a:p>
        </p:txBody>
      </p:sp>
    </p:spTree>
    <p:extLst>
      <p:ext uri="{BB962C8B-B14F-4D97-AF65-F5344CB8AC3E}">
        <p14:creationId xmlns:p14="http://schemas.microsoft.com/office/powerpoint/2010/main" val="6608637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11</a:t>
            </a:fld>
            <a:endParaRPr lang="en-US" dirty="0"/>
          </a:p>
        </p:txBody>
      </p:sp>
    </p:spTree>
    <p:extLst>
      <p:ext uri="{BB962C8B-B14F-4D97-AF65-F5344CB8AC3E}">
        <p14:creationId xmlns:p14="http://schemas.microsoft.com/office/powerpoint/2010/main" val="1218010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12</a:t>
            </a:fld>
            <a:endParaRPr lang="en-US" dirty="0"/>
          </a:p>
        </p:txBody>
      </p:sp>
    </p:spTree>
    <p:extLst>
      <p:ext uri="{BB962C8B-B14F-4D97-AF65-F5344CB8AC3E}">
        <p14:creationId xmlns:p14="http://schemas.microsoft.com/office/powerpoint/2010/main" val="5792483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13</a:t>
            </a:fld>
            <a:endParaRPr lang="en-US" dirty="0"/>
          </a:p>
        </p:txBody>
      </p:sp>
    </p:spTree>
    <p:extLst>
      <p:ext uri="{BB962C8B-B14F-4D97-AF65-F5344CB8AC3E}">
        <p14:creationId xmlns:p14="http://schemas.microsoft.com/office/powerpoint/2010/main" val="11833797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14</a:t>
            </a:fld>
            <a:endParaRPr lang="en-US" dirty="0"/>
          </a:p>
        </p:txBody>
      </p:sp>
    </p:spTree>
    <p:extLst>
      <p:ext uri="{BB962C8B-B14F-4D97-AF65-F5344CB8AC3E}">
        <p14:creationId xmlns:p14="http://schemas.microsoft.com/office/powerpoint/2010/main" val="2476972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2</a:t>
            </a:fld>
            <a:endParaRPr lang="en-US" dirty="0"/>
          </a:p>
        </p:txBody>
      </p:sp>
    </p:spTree>
    <p:extLst>
      <p:ext uri="{BB962C8B-B14F-4D97-AF65-F5344CB8AC3E}">
        <p14:creationId xmlns:p14="http://schemas.microsoft.com/office/powerpoint/2010/main" val="2861311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3</a:t>
            </a:fld>
            <a:endParaRPr lang="en-US" dirty="0"/>
          </a:p>
        </p:txBody>
      </p:sp>
    </p:spTree>
    <p:extLst>
      <p:ext uri="{BB962C8B-B14F-4D97-AF65-F5344CB8AC3E}">
        <p14:creationId xmlns:p14="http://schemas.microsoft.com/office/powerpoint/2010/main" val="1733693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4</a:t>
            </a:fld>
            <a:endParaRPr lang="en-US" dirty="0"/>
          </a:p>
        </p:txBody>
      </p:sp>
    </p:spTree>
    <p:extLst>
      <p:ext uri="{BB962C8B-B14F-4D97-AF65-F5344CB8AC3E}">
        <p14:creationId xmlns:p14="http://schemas.microsoft.com/office/powerpoint/2010/main" val="40124921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5</a:t>
            </a:fld>
            <a:endParaRPr lang="en-US" dirty="0"/>
          </a:p>
        </p:txBody>
      </p:sp>
    </p:spTree>
    <p:extLst>
      <p:ext uri="{BB962C8B-B14F-4D97-AF65-F5344CB8AC3E}">
        <p14:creationId xmlns:p14="http://schemas.microsoft.com/office/powerpoint/2010/main" val="3237864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6</a:t>
            </a:fld>
            <a:endParaRPr lang="en-US" dirty="0"/>
          </a:p>
        </p:txBody>
      </p:sp>
    </p:spTree>
    <p:extLst>
      <p:ext uri="{BB962C8B-B14F-4D97-AF65-F5344CB8AC3E}">
        <p14:creationId xmlns:p14="http://schemas.microsoft.com/office/powerpoint/2010/main" val="2370157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7</a:t>
            </a:fld>
            <a:endParaRPr lang="en-US" dirty="0"/>
          </a:p>
        </p:txBody>
      </p:sp>
    </p:spTree>
    <p:extLst>
      <p:ext uri="{BB962C8B-B14F-4D97-AF65-F5344CB8AC3E}">
        <p14:creationId xmlns:p14="http://schemas.microsoft.com/office/powerpoint/2010/main" val="2494629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8</a:t>
            </a:fld>
            <a:endParaRPr lang="en-US" dirty="0"/>
          </a:p>
        </p:txBody>
      </p:sp>
    </p:spTree>
    <p:extLst>
      <p:ext uri="{BB962C8B-B14F-4D97-AF65-F5344CB8AC3E}">
        <p14:creationId xmlns:p14="http://schemas.microsoft.com/office/powerpoint/2010/main" val="10679135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9</a:t>
            </a:fld>
            <a:endParaRPr lang="en-US" dirty="0"/>
          </a:p>
        </p:txBody>
      </p:sp>
    </p:spTree>
    <p:extLst>
      <p:ext uri="{BB962C8B-B14F-4D97-AF65-F5344CB8AC3E}">
        <p14:creationId xmlns:p14="http://schemas.microsoft.com/office/powerpoint/2010/main" val="2073270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0" y="481236"/>
            <a:ext cx="9144000" cy="4099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n-AU" sz="4400" kern="0" dirty="0">
                <a:solidFill>
                  <a:srgbClr val="FFFF00"/>
                </a:solidFill>
                <a:latin typeface="+mn-lt"/>
                <a:ea typeface="+mn-ea"/>
                <a:cs typeface="+mn-cs"/>
              </a:rPr>
              <a:t>Mark </a:t>
            </a:r>
            <a:r>
              <a:rPr lang="en-US" sz="4400" kern="0" dirty="0">
                <a:solidFill>
                  <a:srgbClr val="FFFF00"/>
                </a:solidFill>
                <a:latin typeface="+mn-lt"/>
                <a:ea typeface="+mn-ea"/>
                <a:cs typeface="+mn-cs"/>
              </a:rPr>
              <a:t>16</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p:txBody>
      </p:sp>
    </p:spTree>
    <p:extLst>
      <p:ext uri="{BB962C8B-B14F-4D97-AF65-F5344CB8AC3E}">
        <p14:creationId xmlns:p14="http://schemas.microsoft.com/office/powerpoint/2010/main" val="1058274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622629"/>
          </a:xfrm>
          <a:prstGeom prst="rect">
            <a:avLst/>
          </a:prstGeom>
          <a:noFill/>
          <a:ln w="9525">
            <a:noFill/>
            <a:miter lim="800000"/>
            <a:headEnd/>
            <a:tailEnd/>
          </a:ln>
        </p:spPr>
        <p:txBody>
          <a:bodyPr wrap="square">
            <a:prstTxWarp prst="textNoShape">
              <a:avLst/>
            </a:prstTxWarp>
            <a:spAutoFit/>
          </a:bodyPr>
          <a:lstStyle/>
          <a:p>
            <a:pPr algn="ctr">
              <a:lnSpc>
                <a:spcPct val="115000"/>
              </a:lnSpc>
              <a:spcBef>
                <a:spcPts val="1200"/>
              </a:spcBef>
              <a:spcAft>
                <a:spcPts val="1000"/>
              </a:spcAft>
            </a:pPr>
            <a:r>
              <a:rPr lang="en-AU" i="1" cap="small" dirty="0">
                <a:solidFill>
                  <a:srgbClr val="FFFF00"/>
                </a:solidFill>
                <a:latin typeface="Times New Roman" panose="02020603050405020304" pitchFamily="18" charset="0"/>
                <a:ea typeface="Arial" panose="020B0604020202020204" pitchFamily="34" charset="0"/>
                <a:cs typeface="Times New Roman" panose="02020603050405020304" pitchFamily="18" charset="0"/>
              </a:rPr>
              <a:t>[Some of the earliest manuscripts do not include 16:9–20.]</a:t>
            </a:r>
            <a:r>
              <a:rPr lang="en-AU" sz="2000" cap="small"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 </a:t>
            </a:r>
            <a:endParaRPr lang="en-AU" sz="20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a:p>
            <a:pPr>
              <a:lnSpc>
                <a:spcPct val="115000"/>
              </a:lnSpc>
              <a:spcBef>
                <a:spcPts val="1200"/>
              </a:spcBef>
              <a:spcAft>
                <a:spcPts val="1000"/>
              </a:spcAft>
            </a:pPr>
            <a:endParaRPr lang="en-AU" sz="1500" b="1"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a:p>
            <a:pPr indent="152400">
              <a:lnSpc>
                <a:spcPct val="115000"/>
              </a:lnSpc>
              <a:spcAft>
                <a:spcPts val="0"/>
              </a:spcAft>
            </a:pP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9 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[[Now when he rose early on the first day of the week, he appeared first to Mary Magdalene, from whom he had cast out seven demons.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10 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She went and told those who had been with him, as they mourned and wept.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11 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But when they heard that he was alive and had been seen by her, they would not believe it. </a:t>
            </a:r>
          </a:p>
          <a:p>
            <a:pPr>
              <a:lnSpc>
                <a:spcPct val="115000"/>
              </a:lnSpc>
              <a:spcBef>
                <a:spcPts val="1200"/>
              </a:spcBef>
              <a:spcAft>
                <a:spcPts val="1000"/>
              </a:spcAft>
            </a:pPr>
            <a:endParaRPr lang="en-AU" sz="2400" b="1" dirty="0">
              <a:solidFill>
                <a:schemeClr val="bg1"/>
              </a:solidFill>
              <a:latin typeface="Comic Sans MS" panose="030F0902030302020204" pitchFamily="66" charset="0"/>
              <a:ea typeface="Arial" panose="020B0604020202020204" pitchFamily="34" charset="0"/>
              <a:cs typeface="Times New Roman" panose="02020603050405020304" pitchFamily="18" charset="0"/>
            </a:endParaRPr>
          </a:p>
          <a:p>
            <a:pPr indent="152400">
              <a:lnSpc>
                <a:spcPct val="115000"/>
              </a:lnSpc>
              <a:spcAft>
                <a:spcPts val="0"/>
              </a:spcAft>
            </a:pP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12 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After these things he appeared in another form to two of them, as they were walking into the country.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13 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And they went back and told the rest, but they did not believe them. </a:t>
            </a:r>
          </a:p>
        </p:txBody>
      </p:sp>
    </p:spTree>
    <p:extLst>
      <p:ext uri="{BB962C8B-B14F-4D97-AF65-F5344CB8AC3E}">
        <p14:creationId xmlns:p14="http://schemas.microsoft.com/office/powerpoint/2010/main" val="3564709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716821"/>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AU" sz="32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14 </a:t>
            </a:r>
            <a:r>
              <a:rPr lang="en-AU" sz="32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Afterward he appeared to the eleven themselves as they were reclining at table, and he rebuked them for their unbelief and hardness of heart, because they had not believed those who saw him after he had risen.  </a:t>
            </a:r>
            <a:r>
              <a:rPr lang="en-AU" sz="32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15 </a:t>
            </a:r>
            <a:r>
              <a:rPr lang="en-AU" sz="32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And he said to them, “Go into all the world and proclaim the gospel to the whole creation.  </a:t>
            </a:r>
            <a:r>
              <a:rPr lang="en-AU" sz="32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16 </a:t>
            </a:r>
            <a:r>
              <a:rPr lang="en-AU" sz="32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Whoever believes and is baptised will be saved, but whoever does not believe will be condemned. </a:t>
            </a:r>
            <a:endParaRPr lang="en-GB" sz="3000" dirty="0">
              <a:solidFill>
                <a:schemeClr val="bg1"/>
              </a:solidFill>
              <a:effectLst/>
              <a:latin typeface="Comic Sans MS" panose="030F0902030302020204" pitchFamily="66"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225969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514587"/>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27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17 </a:t>
            </a:r>
            <a:r>
              <a:rPr lang="en-AU" sz="27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And these signs will accompany those who believe:  in my name they will cast out demons;  they will speak in new tongues;  </a:t>
            </a:r>
            <a:r>
              <a:rPr lang="en-AU" sz="27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18 </a:t>
            </a:r>
            <a:r>
              <a:rPr lang="en-AU" sz="27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they will pick up serpents with their hands;  and if they drink any deadly poison, it will not hurt them;  they will lay their hands on the sick, and they will recover.” </a:t>
            </a:r>
          </a:p>
          <a:p>
            <a:pPr indent="152400">
              <a:lnSpc>
                <a:spcPct val="115000"/>
              </a:lnSpc>
              <a:spcAft>
                <a:spcPts val="0"/>
              </a:spcAft>
            </a:pPr>
            <a:r>
              <a:rPr lang="en-AU" sz="27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 </a:t>
            </a:r>
          </a:p>
          <a:p>
            <a:r>
              <a:rPr lang="en-AU" sz="27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19 </a:t>
            </a:r>
            <a:r>
              <a:rPr lang="en-AU" sz="27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So then the Lord Jesus, after he had spoken to them, was taken up into heaven and sat down at the right hand of God.  </a:t>
            </a:r>
            <a:r>
              <a:rPr lang="en-AU" sz="27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20 </a:t>
            </a:r>
            <a:r>
              <a:rPr lang="en-AU" sz="27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And they went out and preached everywhere, while the Lord worked with them and confirmed the message by accompanying signs.]]</a:t>
            </a:r>
            <a:r>
              <a:rPr lang="en-AU" sz="2700" dirty="0">
                <a:solidFill>
                  <a:schemeClr val="bg1"/>
                </a:solidFill>
                <a:latin typeface="Comic Sans MS" panose="030F0902030302020204" pitchFamily="66" charset="0"/>
                <a:cs typeface="Times New Roman" panose="02020603050405020304" pitchFamily="18" charset="0"/>
              </a:rPr>
              <a:t> </a:t>
            </a:r>
            <a:endParaRPr lang="en-GB" sz="2700" dirty="0">
              <a:solidFill>
                <a:schemeClr val="bg1"/>
              </a:solidFill>
              <a:effectLst/>
              <a:latin typeface="Comic Sans MS" panose="030F0902030302020204" pitchFamily="66"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1566531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D0AE908-76AE-964A-867A-3839110779E5}"/>
              </a:ext>
            </a:extLst>
          </p:cNvPr>
          <p:cNvSpPr txBox="1"/>
          <p:nvPr/>
        </p:nvSpPr>
        <p:spPr>
          <a:xfrm>
            <a:off x="0" y="27075"/>
            <a:ext cx="9053736" cy="548099"/>
          </a:xfrm>
          <a:prstGeom prst="rect">
            <a:avLst/>
          </a:prstGeom>
          <a:noFill/>
          <a:ln>
            <a:noFill/>
          </a:ln>
        </p:spPr>
        <p:txBody>
          <a:bodyPr wrap="square" rtlCol="0">
            <a:spAutoFit/>
          </a:bodyPr>
          <a:lstStyle/>
          <a:p>
            <a:pPr algn="ctr">
              <a:lnSpc>
                <a:spcPct val="115000"/>
              </a:lnSpc>
              <a:spcBef>
                <a:spcPts val="1200"/>
              </a:spcBef>
              <a:spcAft>
                <a:spcPts val="1000"/>
              </a:spcAft>
            </a:pPr>
            <a:r>
              <a:rPr lang="en-AU" sz="2400" i="1" cap="small" dirty="0">
                <a:solidFill>
                  <a:srgbClr val="FFFF00"/>
                </a:solidFill>
                <a:latin typeface="Times New Roman" panose="02020603050405020304" pitchFamily="18" charset="0"/>
                <a:ea typeface="Arial" panose="020B0604020202020204" pitchFamily="34" charset="0"/>
                <a:cs typeface="Times New Roman" panose="02020603050405020304" pitchFamily="18" charset="0"/>
              </a:rPr>
              <a:t>[Some of the earliest manuscripts do not include 16:9–20.]</a:t>
            </a:r>
            <a:r>
              <a:rPr lang="en-AU" sz="2800" cap="small"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 </a:t>
            </a:r>
            <a:endPar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7D71C7B5-1886-AF4B-9FD3-D9578052658C}"/>
              </a:ext>
            </a:extLst>
          </p:cNvPr>
          <p:cNvSpPr txBox="1"/>
          <p:nvPr/>
        </p:nvSpPr>
        <p:spPr>
          <a:xfrm>
            <a:off x="16048" y="823664"/>
            <a:ext cx="7164288" cy="1446550"/>
          </a:xfrm>
          <a:prstGeom prst="rect">
            <a:avLst/>
          </a:prstGeom>
          <a:noFill/>
          <a:ln>
            <a:noFill/>
          </a:ln>
        </p:spPr>
        <p:txBody>
          <a:bodyPr wrap="square" rtlCol="0">
            <a:spAutoFit/>
          </a:bodyPr>
          <a:lstStyle/>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Jesus lives.  He has risen.</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Be witnesses.  Tell.</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It’s all part of God’s plan.</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God forgives and restores those who fail.  “Tell Peter”</a:t>
            </a:r>
          </a:p>
        </p:txBody>
      </p:sp>
      <p:sp>
        <p:nvSpPr>
          <p:cNvPr id="15" name="TextBox 14">
            <a:extLst>
              <a:ext uri="{FF2B5EF4-FFF2-40B4-BE49-F238E27FC236}">
                <a16:creationId xmlns:a16="http://schemas.microsoft.com/office/drawing/2014/main" id="{05F1F0D3-A095-BC4B-A655-AC8E3DDDCDDF}"/>
              </a:ext>
            </a:extLst>
          </p:cNvPr>
          <p:cNvSpPr txBox="1"/>
          <p:nvPr/>
        </p:nvSpPr>
        <p:spPr>
          <a:xfrm>
            <a:off x="0" y="441360"/>
            <a:ext cx="9144000" cy="430887"/>
          </a:xfrm>
          <a:prstGeom prst="rect">
            <a:avLst/>
          </a:prstGeom>
          <a:noFill/>
          <a:ln>
            <a:noFill/>
          </a:ln>
        </p:spPr>
        <p:txBody>
          <a:bodyPr wrap="square" rtlCol="0">
            <a:spAutoFit/>
          </a:bodyPr>
          <a:lstStyle/>
          <a:p>
            <a:r>
              <a:rPr lang="en-AU" sz="2200" dirty="0">
                <a:solidFill>
                  <a:schemeClr val="bg1"/>
                </a:solidFill>
                <a:latin typeface="Times New Roman" panose="02020603050405020304" pitchFamily="18" charset="0"/>
                <a:cs typeface="Times New Roman" panose="02020603050405020304" pitchFamily="18" charset="0"/>
              </a:rPr>
              <a:t>The original Gospel of Mark </a:t>
            </a:r>
            <a:r>
              <a:rPr lang="en-AU" sz="2200" u="sng" dirty="0">
                <a:solidFill>
                  <a:schemeClr val="bg1"/>
                </a:solidFill>
                <a:latin typeface="Times New Roman" panose="02020603050405020304" pitchFamily="18" charset="0"/>
                <a:cs typeface="Times New Roman" panose="02020603050405020304" pitchFamily="18" charset="0"/>
              </a:rPr>
              <a:t>probably</a:t>
            </a:r>
            <a:r>
              <a:rPr lang="en-AU" sz="2200" dirty="0">
                <a:solidFill>
                  <a:schemeClr val="bg1"/>
                </a:solidFill>
                <a:latin typeface="Times New Roman" panose="02020603050405020304" pitchFamily="18" charset="0"/>
                <a:cs typeface="Times New Roman" panose="02020603050405020304" pitchFamily="18" charset="0"/>
              </a:rPr>
              <a:t> ended with Verse 8</a:t>
            </a:r>
          </a:p>
        </p:txBody>
      </p:sp>
      <p:sp>
        <p:nvSpPr>
          <p:cNvPr id="17" name="TextBox 16">
            <a:extLst>
              <a:ext uri="{FF2B5EF4-FFF2-40B4-BE49-F238E27FC236}">
                <a16:creationId xmlns:a16="http://schemas.microsoft.com/office/drawing/2014/main" id="{86E78848-A215-7044-BB3B-E4D321D894CD}"/>
              </a:ext>
            </a:extLst>
          </p:cNvPr>
          <p:cNvSpPr txBox="1"/>
          <p:nvPr/>
        </p:nvSpPr>
        <p:spPr>
          <a:xfrm>
            <a:off x="42804" y="2916295"/>
            <a:ext cx="9098868" cy="769441"/>
          </a:xfrm>
          <a:prstGeom prst="rect">
            <a:avLst/>
          </a:prstGeom>
          <a:noFill/>
          <a:ln>
            <a:noFill/>
          </a:ln>
        </p:spPr>
        <p:txBody>
          <a:bodyPr wrap="square" rtlCol="0">
            <a:spAutoFit/>
          </a:bodyPr>
          <a:lstStyle/>
          <a:p>
            <a:r>
              <a:rPr lang="en-AU" sz="2200" dirty="0" err="1">
                <a:solidFill>
                  <a:schemeClr val="bg1"/>
                </a:solidFill>
                <a:latin typeface="Times New Roman" panose="02020603050405020304" pitchFamily="18" charset="0"/>
                <a:cs typeface="Times New Roman" panose="02020603050405020304" pitchFamily="18" charset="0"/>
              </a:rPr>
              <a:t>V9</a:t>
            </a:r>
            <a:r>
              <a:rPr lang="en-AU" sz="2200" dirty="0">
                <a:solidFill>
                  <a:schemeClr val="bg1"/>
                </a:solidFill>
                <a:latin typeface="Times New Roman" panose="02020603050405020304" pitchFamily="18" charset="0"/>
                <a:cs typeface="Times New Roman" panose="02020603050405020304" pitchFamily="18" charset="0"/>
              </a:rPr>
              <a:t>-20 is a summary of other post-resurrection accounts.  Compiled with Mark.</a:t>
            </a:r>
          </a:p>
          <a:p>
            <a:r>
              <a:rPr lang="en-AU" sz="2200" dirty="0">
                <a:solidFill>
                  <a:schemeClr val="bg1"/>
                </a:solidFill>
                <a:latin typeface="Times New Roman" panose="02020603050405020304" pitchFamily="18" charset="0"/>
                <a:cs typeface="Times New Roman" panose="02020603050405020304" pitchFamily="18" charset="0"/>
              </a:rPr>
              <a:t>Is still Scripture.  Given authority by the Early Church.</a:t>
            </a:r>
          </a:p>
        </p:txBody>
      </p:sp>
      <p:sp>
        <p:nvSpPr>
          <p:cNvPr id="6" name="TextBox 5">
            <a:extLst>
              <a:ext uri="{FF2B5EF4-FFF2-40B4-BE49-F238E27FC236}">
                <a16:creationId xmlns:a16="http://schemas.microsoft.com/office/drawing/2014/main" id="{D420F64D-D080-E74B-9076-043C9281D1D8}"/>
              </a:ext>
            </a:extLst>
          </p:cNvPr>
          <p:cNvSpPr txBox="1"/>
          <p:nvPr/>
        </p:nvSpPr>
        <p:spPr>
          <a:xfrm>
            <a:off x="14542" y="2214178"/>
            <a:ext cx="9114916" cy="830997"/>
          </a:xfrm>
          <a:prstGeom prst="rect">
            <a:avLst/>
          </a:prstGeom>
          <a:noFill/>
        </p:spPr>
        <p:txBody>
          <a:bodyPr wrap="square" rtlCol="0">
            <a:spAutoFit/>
          </a:bodyPr>
          <a:lstStyle/>
          <a:p>
            <a:pPr algn="ctr"/>
            <a:r>
              <a:rPr lang="en-AU" sz="2400" dirty="0">
                <a:solidFill>
                  <a:srgbClr val="FFFF00"/>
                </a:solidFill>
                <a:latin typeface="Times New Roman" panose="02020603050405020304" pitchFamily="18" charset="0"/>
                <a:cs typeface="Times New Roman" panose="02020603050405020304" pitchFamily="18" charset="0"/>
              </a:rPr>
              <a:t>Despite their silence, the Gospel message still went out.</a:t>
            </a:r>
          </a:p>
          <a:p>
            <a:pPr algn="ctr"/>
            <a:r>
              <a:rPr lang="en-AU" sz="2400" u="sng" dirty="0">
                <a:solidFill>
                  <a:srgbClr val="FFFF00"/>
                </a:solidFill>
                <a:latin typeface="Times New Roman" panose="02020603050405020304" pitchFamily="18" charset="0"/>
                <a:cs typeface="Times New Roman" panose="02020603050405020304" pitchFamily="18" charset="0"/>
              </a:rPr>
              <a:t>We</a:t>
            </a:r>
            <a:r>
              <a:rPr lang="en-AU" sz="2400" dirty="0">
                <a:solidFill>
                  <a:srgbClr val="FFFF00"/>
                </a:solidFill>
                <a:latin typeface="Times New Roman" panose="02020603050405020304" pitchFamily="18" charset="0"/>
                <a:cs typeface="Times New Roman" panose="02020603050405020304" pitchFamily="18" charset="0"/>
              </a:rPr>
              <a:t> know that Jesus is Risen.  Do </a:t>
            </a:r>
            <a:r>
              <a:rPr lang="en-AU" sz="2400" u="sng" dirty="0">
                <a:solidFill>
                  <a:srgbClr val="FFFF00"/>
                </a:solidFill>
                <a:latin typeface="Times New Roman" panose="02020603050405020304" pitchFamily="18" charset="0"/>
                <a:cs typeface="Times New Roman" panose="02020603050405020304" pitchFamily="18" charset="0"/>
              </a:rPr>
              <a:t>we</a:t>
            </a:r>
            <a:r>
              <a:rPr lang="en-AU" sz="2400" dirty="0">
                <a:solidFill>
                  <a:srgbClr val="FFFF00"/>
                </a:solidFill>
                <a:latin typeface="Times New Roman" panose="02020603050405020304" pitchFamily="18" charset="0"/>
                <a:cs typeface="Times New Roman" panose="02020603050405020304" pitchFamily="18" charset="0"/>
              </a:rPr>
              <a:t> remain silent???</a:t>
            </a:r>
          </a:p>
        </p:txBody>
      </p:sp>
      <p:sp>
        <p:nvSpPr>
          <p:cNvPr id="13" name="TextBox 12">
            <a:extLst>
              <a:ext uri="{FF2B5EF4-FFF2-40B4-BE49-F238E27FC236}">
                <a16:creationId xmlns:a16="http://schemas.microsoft.com/office/drawing/2014/main" id="{202CF201-250A-064C-BA51-588E487638B8}"/>
              </a:ext>
            </a:extLst>
          </p:cNvPr>
          <p:cNvSpPr txBox="1"/>
          <p:nvPr/>
        </p:nvSpPr>
        <p:spPr>
          <a:xfrm>
            <a:off x="16048" y="3612849"/>
            <a:ext cx="9037688" cy="2123658"/>
          </a:xfrm>
          <a:prstGeom prst="rect">
            <a:avLst/>
          </a:prstGeom>
          <a:noFill/>
          <a:ln>
            <a:noFill/>
          </a:ln>
        </p:spPr>
        <p:txBody>
          <a:bodyPr wrap="square" rtlCol="0">
            <a:spAutoFit/>
          </a:bodyPr>
          <a:lstStyle/>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Many witnesses to the resurrection</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Witnesses to the Living Lord </a:t>
            </a:r>
            <a:r>
              <a:rPr lang="en-AU" sz="2200" b="1" dirty="0">
                <a:solidFill>
                  <a:srgbClr val="FFFF00"/>
                </a:solidFill>
                <a:latin typeface="Times New Roman" panose="02020603050405020304" pitchFamily="18" charset="0"/>
                <a:cs typeface="Times New Roman" panose="02020603050405020304" pitchFamily="18" charset="0"/>
              </a:rPr>
              <a:t>cannot (must not) </a:t>
            </a:r>
            <a:r>
              <a:rPr lang="en-AU" sz="2200" dirty="0">
                <a:solidFill>
                  <a:srgbClr val="FFFF00"/>
                </a:solidFill>
                <a:latin typeface="Times New Roman" panose="02020603050405020304" pitchFamily="18" charset="0"/>
                <a:cs typeface="Times New Roman" panose="02020603050405020304" pitchFamily="18" charset="0"/>
              </a:rPr>
              <a:t>remain silent</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Many doubt, but need their own encounter with Jesus to believe.</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Belief and commitment to Jesus is important (saved / condemned)</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Jesus is exalted.  Sits at the right hand of God</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Jesus is present and at work wherever the Gospel is preached</a:t>
            </a:r>
          </a:p>
        </p:txBody>
      </p:sp>
    </p:spTree>
    <p:extLst>
      <p:ext uri="{BB962C8B-B14F-4D97-AF65-F5344CB8AC3E}">
        <p14:creationId xmlns:p14="http://schemas.microsoft.com/office/powerpoint/2010/main" val="3327185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7D71C7B5-1886-AF4B-9FD3-D9578052658C}"/>
              </a:ext>
            </a:extLst>
          </p:cNvPr>
          <p:cNvSpPr txBox="1"/>
          <p:nvPr/>
        </p:nvSpPr>
        <p:spPr>
          <a:xfrm>
            <a:off x="12664" y="301769"/>
            <a:ext cx="7164288" cy="1446550"/>
          </a:xfrm>
          <a:prstGeom prst="rect">
            <a:avLst/>
          </a:prstGeom>
          <a:noFill/>
          <a:ln>
            <a:noFill/>
          </a:ln>
        </p:spPr>
        <p:txBody>
          <a:bodyPr wrap="square" rtlCol="0">
            <a:spAutoFit/>
          </a:bodyPr>
          <a:lstStyle/>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Jesus lives.  He has risen.</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Be witnesses.  Tell.</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It’s all part of God’s plan.</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God forgives and restores those who fail.  “Tell Peter”</a:t>
            </a:r>
          </a:p>
        </p:txBody>
      </p:sp>
      <p:sp>
        <p:nvSpPr>
          <p:cNvPr id="15" name="TextBox 14">
            <a:extLst>
              <a:ext uri="{FF2B5EF4-FFF2-40B4-BE49-F238E27FC236}">
                <a16:creationId xmlns:a16="http://schemas.microsoft.com/office/drawing/2014/main" id="{05F1F0D3-A095-BC4B-A655-AC8E3DDDCDDF}"/>
              </a:ext>
            </a:extLst>
          </p:cNvPr>
          <p:cNvSpPr txBox="1"/>
          <p:nvPr/>
        </p:nvSpPr>
        <p:spPr>
          <a:xfrm>
            <a:off x="0" y="0"/>
            <a:ext cx="9144000" cy="430887"/>
          </a:xfrm>
          <a:prstGeom prst="rect">
            <a:avLst/>
          </a:prstGeom>
          <a:noFill/>
          <a:ln>
            <a:noFill/>
          </a:ln>
        </p:spPr>
        <p:txBody>
          <a:bodyPr wrap="square" rtlCol="0">
            <a:spAutoFit/>
          </a:bodyPr>
          <a:lstStyle/>
          <a:p>
            <a:r>
              <a:rPr lang="en-AU" sz="2200" dirty="0">
                <a:solidFill>
                  <a:schemeClr val="bg1"/>
                </a:solidFill>
                <a:latin typeface="Times New Roman" panose="02020603050405020304" pitchFamily="18" charset="0"/>
                <a:cs typeface="Times New Roman" panose="02020603050405020304" pitchFamily="18" charset="0"/>
              </a:rPr>
              <a:t>The original Gospel of Mark </a:t>
            </a:r>
            <a:r>
              <a:rPr lang="en-AU" sz="2200" u="sng" dirty="0">
                <a:solidFill>
                  <a:schemeClr val="bg1"/>
                </a:solidFill>
                <a:latin typeface="Times New Roman" panose="02020603050405020304" pitchFamily="18" charset="0"/>
                <a:cs typeface="Times New Roman" panose="02020603050405020304" pitchFamily="18" charset="0"/>
              </a:rPr>
              <a:t>probably</a:t>
            </a:r>
            <a:r>
              <a:rPr lang="en-AU" sz="2200" dirty="0">
                <a:solidFill>
                  <a:schemeClr val="bg1"/>
                </a:solidFill>
                <a:latin typeface="Times New Roman" panose="02020603050405020304" pitchFamily="18" charset="0"/>
                <a:cs typeface="Times New Roman" panose="02020603050405020304" pitchFamily="18" charset="0"/>
              </a:rPr>
              <a:t> ended with Verse 8</a:t>
            </a:r>
          </a:p>
        </p:txBody>
      </p:sp>
      <p:sp>
        <p:nvSpPr>
          <p:cNvPr id="17" name="TextBox 16">
            <a:extLst>
              <a:ext uri="{FF2B5EF4-FFF2-40B4-BE49-F238E27FC236}">
                <a16:creationId xmlns:a16="http://schemas.microsoft.com/office/drawing/2014/main" id="{86E78848-A215-7044-BB3B-E4D321D894CD}"/>
              </a:ext>
            </a:extLst>
          </p:cNvPr>
          <p:cNvSpPr txBox="1"/>
          <p:nvPr/>
        </p:nvSpPr>
        <p:spPr>
          <a:xfrm>
            <a:off x="-1466" y="1993404"/>
            <a:ext cx="9098868" cy="769441"/>
          </a:xfrm>
          <a:prstGeom prst="rect">
            <a:avLst/>
          </a:prstGeom>
          <a:noFill/>
          <a:ln>
            <a:noFill/>
          </a:ln>
        </p:spPr>
        <p:txBody>
          <a:bodyPr wrap="square" rtlCol="0">
            <a:spAutoFit/>
          </a:bodyPr>
          <a:lstStyle/>
          <a:p>
            <a:r>
              <a:rPr lang="en-AU" sz="2200" dirty="0" err="1">
                <a:solidFill>
                  <a:schemeClr val="bg1"/>
                </a:solidFill>
                <a:latin typeface="Times New Roman" panose="02020603050405020304" pitchFamily="18" charset="0"/>
                <a:cs typeface="Times New Roman" panose="02020603050405020304" pitchFamily="18" charset="0"/>
              </a:rPr>
              <a:t>V9</a:t>
            </a:r>
            <a:r>
              <a:rPr lang="en-AU" sz="2200" dirty="0">
                <a:solidFill>
                  <a:schemeClr val="bg1"/>
                </a:solidFill>
                <a:latin typeface="Times New Roman" panose="02020603050405020304" pitchFamily="18" charset="0"/>
                <a:cs typeface="Times New Roman" panose="02020603050405020304" pitchFamily="18" charset="0"/>
              </a:rPr>
              <a:t>-20 is a summary of other post-resurrection accounts.  Compiled with Mark.</a:t>
            </a:r>
          </a:p>
          <a:p>
            <a:r>
              <a:rPr lang="en-AU" sz="2200" dirty="0">
                <a:solidFill>
                  <a:schemeClr val="bg1"/>
                </a:solidFill>
                <a:latin typeface="Times New Roman" panose="02020603050405020304" pitchFamily="18" charset="0"/>
                <a:cs typeface="Times New Roman" panose="02020603050405020304" pitchFamily="18" charset="0"/>
              </a:rPr>
              <a:t>Is still Scripture.  Given authority by the Early Church.</a:t>
            </a:r>
          </a:p>
        </p:txBody>
      </p:sp>
      <p:sp>
        <p:nvSpPr>
          <p:cNvPr id="6" name="TextBox 5">
            <a:extLst>
              <a:ext uri="{FF2B5EF4-FFF2-40B4-BE49-F238E27FC236}">
                <a16:creationId xmlns:a16="http://schemas.microsoft.com/office/drawing/2014/main" id="{D420F64D-D080-E74B-9076-043C9281D1D8}"/>
              </a:ext>
            </a:extLst>
          </p:cNvPr>
          <p:cNvSpPr txBox="1"/>
          <p:nvPr/>
        </p:nvSpPr>
        <p:spPr>
          <a:xfrm>
            <a:off x="12664" y="4791083"/>
            <a:ext cx="9131336" cy="830997"/>
          </a:xfrm>
          <a:prstGeom prst="rect">
            <a:avLst/>
          </a:prstGeom>
          <a:noFill/>
        </p:spPr>
        <p:txBody>
          <a:bodyPr wrap="square" rtlCol="0">
            <a:spAutoFit/>
          </a:bodyPr>
          <a:lstStyle/>
          <a:p>
            <a:pPr algn="ctr"/>
            <a:r>
              <a:rPr lang="en-AU" sz="2400" u="sng" dirty="0">
                <a:solidFill>
                  <a:srgbClr val="FFFF00"/>
                </a:solidFill>
                <a:latin typeface="Times New Roman" panose="02020603050405020304" pitchFamily="18" charset="0"/>
                <a:cs typeface="Times New Roman" panose="02020603050405020304" pitchFamily="18" charset="0"/>
              </a:rPr>
              <a:t>The proper response to the Resurrection:</a:t>
            </a:r>
          </a:p>
          <a:p>
            <a:pPr algn="ctr"/>
            <a:r>
              <a:rPr lang="en-AU" sz="2400" dirty="0">
                <a:solidFill>
                  <a:srgbClr val="FFFF00"/>
                </a:solidFill>
                <a:latin typeface="Times New Roman" panose="02020603050405020304" pitchFamily="18" charset="0"/>
                <a:cs typeface="Times New Roman" panose="02020603050405020304" pitchFamily="18" charset="0"/>
              </a:rPr>
              <a:t>Belief </a:t>
            </a:r>
            <a:r>
              <a:rPr lang="en-AU" sz="2400" dirty="0">
                <a:solidFill>
                  <a:schemeClr val="bg1"/>
                </a:solidFill>
                <a:latin typeface="Times New Roman" panose="02020603050405020304" pitchFamily="18" charset="0"/>
                <a:cs typeface="Times New Roman" panose="02020603050405020304" pitchFamily="18" charset="0"/>
              </a:rPr>
              <a:t>(believe)</a:t>
            </a:r>
            <a:r>
              <a:rPr lang="en-AU" sz="2400" dirty="0">
                <a:solidFill>
                  <a:srgbClr val="FFFF00"/>
                </a:solidFill>
                <a:latin typeface="Times New Roman" panose="02020603050405020304" pitchFamily="18" charset="0"/>
                <a:cs typeface="Times New Roman" panose="02020603050405020304" pitchFamily="18" charset="0"/>
              </a:rPr>
              <a:t>;   Commitment </a:t>
            </a:r>
            <a:r>
              <a:rPr lang="en-AU" sz="2400" dirty="0">
                <a:solidFill>
                  <a:schemeClr val="bg1"/>
                </a:solidFill>
                <a:latin typeface="Times New Roman" panose="02020603050405020304" pitchFamily="18" charset="0"/>
                <a:cs typeface="Times New Roman" panose="02020603050405020304" pitchFamily="18" charset="0"/>
              </a:rPr>
              <a:t>(be baptised)</a:t>
            </a:r>
            <a:r>
              <a:rPr lang="en-AU" sz="2400" dirty="0">
                <a:solidFill>
                  <a:srgbClr val="FFFF00"/>
                </a:solidFill>
                <a:latin typeface="Times New Roman" panose="02020603050405020304" pitchFamily="18" charset="0"/>
                <a:cs typeface="Times New Roman" panose="02020603050405020304" pitchFamily="18" charset="0"/>
              </a:rPr>
              <a:t>;   Witness</a:t>
            </a:r>
            <a:r>
              <a:rPr lang="en-AU" sz="2400" dirty="0">
                <a:solidFill>
                  <a:schemeClr val="bg1"/>
                </a:solidFill>
                <a:latin typeface="Times New Roman" panose="02020603050405020304" pitchFamily="18" charset="0"/>
                <a:cs typeface="Times New Roman" panose="02020603050405020304" pitchFamily="18" charset="0"/>
              </a:rPr>
              <a:t> (proclaim)</a:t>
            </a:r>
          </a:p>
        </p:txBody>
      </p:sp>
      <p:sp>
        <p:nvSpPr>
          <p:cNvPr id="13" name="TextBox 12">
            <a:extLst>
              <a:ext uri="{FF2B5EF4-FFF2-40B4-BE49-F238E27FC236}">
                <a16:creationId xmlns:a16="http://schemas.microsoft.com/office/drawing/2014/main" id="{202CF201-250A-064C-BA51-588E487638B8}"/>
              </a:ext>
            </a:extLst>
          </p:cNvPr>
          <p:cNvSpPr txBox="1"/>
          <p:nvPr/>
        </p:nvSpPr>
        <p:spPr>
          <a:xfrm>
            <a:off x="-28222" y="2689958"/>
            <a:ext cx="9037688" cy="2123658"/>
          </a:xfrm>
          <a:prstGeom prst="rect">
            <a:avLst/>
          </a:prstGeom>
          <a:noFill/>
          <a:ln>
            <a:noFill/>
          </a:ln>
        </p:spPr>
        <p:txBody>
          <a:bodyPr wrap="square" rtlCol="0">
            <a:spAutoFit/>
          </a:bodyPr>
          <a:lstStyle/>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Many witnesses to the resurrection</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Witnesses to the Living Lord </a:t>
            </a:r>
            <a:r>
              <a:rPr lang="en-AU" sz="2200" b="1" dirty="0">
                <a:solidFill>
                  <a:srgbClr val="FFFF00"/>
                </a:solidFill>
                <a:latin typeface="Times New Roman" panose="02020603050405020304" pitchFamily="18" charset="0"/>
                <a:cs typeface="Times New Roman" panose="02020603050405020304" pitchFamily="18" charset="0"/>
              </a:rPr>
              <a:t>cannot (must not) </a:t>
            </a:r>
            <a:r>
              <a:rPr lang="en-AU" sz="2200" dirty="0">
                <a:solidFill>
                  <a:srgbClr val="FFFF00"/>
                </a:solidFill>
                <a:latin typeface="Times New Roman" panose="02020603050405020304" pitchFamily="18" charset="0"/>
                <a:cs typeface="Times New Roman" panose="02020603050405020304" pitchFamily="18" charset="0"/>
              </a:rPr>
              <a:t>remain silent</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Many doubt, but need their own encounter with Jesus to believe.</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Belief and commitment to Jesus is important (saved / condemned)</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Jesus is exalted.  Sits at the right hand of God</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Jesus is present and at work wherever the Gospel is preached</a:t>
            </a:r>
          </a:p>
        </p:txBody>
      </p:sp>
      <p:sp>
        <p:nvSpPr>
          <p:cNvPr id="8" name="TextBox 7">
            <a:extLst>
              <a:ext uri="{FF2B5EF4-FFF2-40B4-BE49-F238E27FC236}">
                <a16:creationId xmlns:a16="http://schemas.microsoft.com/office/drawing/2014/main" id="{5CBEA21E-3ADE-3642-9300-1606B550153D}"/>
              </a:ext>
            </a:extLst>
          </p:cNvPr>
          <p:cNvSpPr txBox="1"/>
          <p:nvPr/>
        </p:nvSpPr>
        <p:spPr>
          <a:xfrm>
            <a:off x="4788024" y="448370"/>
            <a:ext cx="4020524" cy="830997"/>
          </a:xfrm>
          <a:prstGeom prst="rect">
            <a:avLst/>
          </a:prstGeom>
          <a:noFill/>
          <a:ln>
            <a:solidFill>
              <a:srgbClr val="FFFF00"/>
            </a:solidFill>
          </a:ln>
        </p:spPr>
        <p:txBody>
          <a:bodyPr wrap="square" rtlCol="0">
            <a:spAutoFit/>
          </a:bodyPr>
          <a:lstStyle/>
          <a:p>
            <a:pPr algn="ctr"/>
            <a:r>
              <a:rPr lang="en-AU" sz="2400" u="sng" dirty="0">
                <a:solidFill>
                  <a:srgbClr val="FFFF00"/>
                </a:solidFill>
                <a:latin typeface="Times New Roman" panose="02020603050405020304" pitchFamily="18" charset="0"/>
                <a:cs typeface="Times New Roman" panose="02020603050405020304" pitchFamily="18" charset="0"/>
              </a:rPr>
              <a:t>We</a:t>
            </a:r>
            <a:r>
              <a:rPr lang="en-AU" sz="2400" dirty="0">
                <a:solidFill>
                  <a:srgbClr val="FFFF00"/>
                </a:solidFill>
                <a:latin typeface="Times New Roman" panose="02020603050405020304" pitchFamily="18" charset="0"/>
                <a:cs typeface="Times New Roman" panose="02020603050405020304" pitchFamily="18" charset="0"/>
              </a:rPr>
              <a:t> know that Jesus is Risen.  Do </a:t>
            </a:r>
            <a:r>
              <a:rPr lang="en-AU" sz="2400" u="sng" dirty="0">
                <a:solidFill>
                  <a:srgbClr val="FFFF00"/>
                </a:solidFill>
                <a:latin typeface="Times New Roman" panose="02020603050405020304" pitchFamily="18" charset="0"/>
                <a:cs typeface="Times New Roman" panose="02020603050405020304" pitchFamily="18" charset="0"/>
              </a:rPr>
              <a:t>we</a:t>
            </a:r>
            <a:r>
              <a:rPr lang="en-AU" sz="2400" dirty="0">
                <a:solidFill>
                  <a:srgbClr val="FFFF00"/>
                </a:solidFill>
                <a:latin typeface="Times New Roman" panose="02020603050405020304" pitchFamily="18" charset="0"/>
                <a:cs typeface="Times New Roman" panose="02020603050405020304" pitchFamily="18" charset="0"/>
              </a:rPr>
              <a:t> remain silent???</a:t>
            </a:r>
          </a:p>
        </p:txBody>
      </p:sp>
    </p:spTree>
    <p:extLst>
      <p:ext uri="{BB962C8B-B14F-4D97-AF65-F5344CB8AC3E}">
        <p14:creationId xmlns:p14="http://schemas.microsoft.com/office/powerpoint/2010/main" val="2008770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007781"/>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AU" sz="2800" b="1"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16 </a:t>
            </a:r>
            <a:r>
              <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When the Sabbath was past, Mary Magdalene, Mary the mother of James, and Salome bought spices, so that they might go and anoint him.  </a:t>
            </a:r>
            <a:r>
              <a:rPr lang="en-AU" sz="28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2 </a:t>
            </a:r>
            <a:r>
              <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And very early on the first day of the week, when the sun had risen, they went to the tomb.  </a:t>
            </a:r>
            <a:r>
              <a:rPr lang="en-AU" sz="28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3 </a:t>
            </a:r>
            <a:r>
              <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And they were saying to one another, “Who will roll away the stone for us from the entrance of the tomb?”  </a:t>
            </a:r>
            <a:r>
              <a:rPr lang="en-AU" sz="28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4 </a:t>
            </a:r>
            <a:r>
              <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And looking up, they saw that the stone had been rolled back — it was very large.  </a:t>
            </a:r>
            <a:r>
              <a:rPr lang="en-AU" sz="28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5 </a:t>
            </a:r>
            <a:r>
              <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And entering the tomb, they saw a young man sitting on the right side, dressed in a white robe, and they were alarmed. </a:t>
            </a:r>
            <a:endParaRPr lang="en-GB" sz="2800" dirty="0">
              <a:solidFill>
                <a:schemeClr val="bg1"/>
              </a:solidFill>
              <a:effectLst/>
              <a:latin typeface="Times New Roman" panose="02020603050405020304" pitchFamily="18"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2172046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577407"/>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AU" sz="32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6 </a:t>
            </a:r>
            <a:r>
              <a:rPr lang="en-AU" sz="32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And he said to them, “Do not be alarmed.  You seek Jesus of Nazareth, who was crucified. He has risen; he is not here.  See the place where they laid him.  </a:t>
            </a:r>
            <a:r>
              <a:rPr lang="en-AU" sz="32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7 </a:t>
            </a:r>
            <a:r>
              <a:rPr lang="en-AU" sz="32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But go, tell his disciples and Peter that he is going before you to Galilee.  There you will see him, just as he told you.”  </a:t>
            </a:r>
            <a:r>
              <a:rPr lang="en-AU" sz="32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8 </a:t>
            </a:r>
            <a:r>
              <a:rPr lang="en-AU" sz="32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And they went out and fled from the tomb, for trembling and astonishment had seized them, and they said nothing to anyone, for they were afraid.</a:t>
            </a:r>
            <a:r>
              <a:rPr lang="en-AU" sz="3200" dirty="0">
                <a:solidFill>
                  <a:schemeClr val="bg1"/>
                </a:solidFill>
                <a:latin typeface="Times New Roman" panose="02020603050405020304" pitchFamily="18" charset="0"/>
                <a:cs typeface="Times New Roman" panose="02020603050405020304" pitchFamily="18" charset="0"/>
              </a:rPr>
              <a:t> </a:t>
            </a:r>
            <a:endParaRPr lang="en-GB" sz="3200" dirty="0">
              <a:solidFill>
                <a:schemeClr val="bg1"/>
              </a:solidFill>
              <a:effectLst/>
              <a:latin typeface="Times New Roman" panose="02020603050405020304" pitchFamily="18"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1124346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508431"/>
          </a:xfrm>
          <a:prstGeom prst="rect">
            <a:avLst/>
          </a:prstGeom>
          <a:noFill/>
          <a:ln w="9525">
            <a:noFill/>
            <a:miter lim="800000"/>
            <a:headEnd/>
            <a:tailEnd/>
          </a:ln>
        </p:spPr>
        <p:txBody>
          <a:bodyPr wrap="square">
            <a:prstTxWarp prst="textNoShape">
              <a:avLst/>
            </a:prstTxWarp>
            <a:spAutoFit/>
          </a:bodyPr>
          <a:lstStyle/>
          <a:p>
            <a:pPr algn="ctr">
              <a:lnSpc>
                <a:spcPct val="115000"/>
              </a:lnSpc>
              <a:spcBef>
                <a:spcPts val="1200"/>
              </a:spcBef>
              <a:spcAft>
                <a:spcPts val="1000"/>
              </a:spcAft>
            </a:pPr>
            <a:r>
              <a:rPr lang="en-AU" i="1" cap="small" dirty="0">
                <a:solidFill>
                  <a:srgbClr val="FFFF00"/>
                </a:solidFill>
                <a:latin typeface="Times New Roman" panose="02020603050405020304" pitchFamily="18" charset="0"/>
                <a:ea typeface="Arial" panose="020B0604020202020204" pitchFamily="34" charset="0"/>
                <a:cs typeface="Times New Roman" panose="02020603050405020304" pitchFamily="18" charset="0"/>
              </a:rPr>
              <a:t>[Some of the earliest manuscripts do not include 16:9–20.]</a:t>
            </a:r>
            <a:r>
              <a:rPr lang="en-AU" sz="2000" cap="small"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 </a:t>
            </a:r>
            <a:endParaRPr lang="en-AU" sz="20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a:p>
            <a:pPr>
              <a:lnSpc>
                <a:spcPct val="115000"/>
              </a:lnSpc>
              <a:spcBef>
                <a:spcPts val="1200"/>
              </a:spcBef>
              <a:spcAft>
                <a:spcPts val="1000"/>
              </a:spcAft>
            </a:pPr>
            <a:endParaRPr lang="en-AU" sz="1500" b="1"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a:p>
            <a:pPr indent="152400">
              <a:lnSpc>
                <a:spcPct val="115000"/>
              </a:lnSpc>
              <a:spcAft>
                <a:spcPts val="0"/>
              </a:spcAft>
            </a:pPr>
            <a:r>
              <a:rPr lang="en-AU" sz="26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9 </a:t>
            </a:r>
            <a:r>
              <a:rPr lang="en-AU" sz="26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[[Now when he rose early on the first day of the week, he appeared first to Mary Magdalene, from whom he had cast out seven demons.  </a:t>
            </a:r>
            <a:r>
              <a:rPr lang="en-AU" sz="26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10 </a:t>
            </a:r>
            <a:r>
              <a:rPr lang="en-AU" sz="26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She went and told those who had been with him, as they mourned and wept.  </a:t>
            </a:r>
            <a:r>
              <a:rPr lang="en-AU" sz="26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11 </a:t>
            </a:r>
            <a:r>
              <a:rPr lang="en-AU" sz="26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But when they heard that he was alive and had been seen by her, they would not believe it. </a:t>
            </a:r>
          </a:p>
          <a:p>
            <a:pPr>
              <a:lnSpc>
                <a:spcPct val="115000"/>
              </a:lnSpc>
              <a:spcBef>
                <a:spcPts val="1200"/>
              </a:spcBef>
              <a:spcAft>
                <a:spcPts val="1000"/>
              </a:spcAft>
            </a:pPr>
            <a:endParaRPr lang="en-AU" sz="2600" b="1"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a:p>
            <a:pPr indent="152400">
              <a:lnSpc>
                <a:spcPct val="115000"/>
              </a:lnSpc>
              <a:spcAft>
                <a:spcPts val="0"/>
              </a:spcAft>
            </a:pPr>
            <a:r>
              <a:rPr lang="en-AU" sz="26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12 </a:t>
            </a:r>
            <a:r>
              <a:rPr lang="en-AU" sz="26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After these things he appeared in another form to two of them, as they were walking into the country.  </a:t>
            </a:r>
            <a:r>
              <a:rPr lang="en-AU" sz="26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13 </a:t>
            </a:r>
            <a:r>
              <a:rPr lang="en-AU" sz="26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And they went back and told the rest, but they did not believe them. </a:t>
            </a:r>
          </a:p>
        </p:txBody>
      </p:sp>
    </p:spTree>
    <p:extLst>
      <p:ext uri="{BB962C8B-B14F-4D97-AF65-F5344CB8AC3E}">
        <p14:creationId xmlns:p14="http://schemas.microsoft.com/office/powerpoint/2010/main" val="1235514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577407"/>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AU" sz="32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14 </a:t>
            </a:r>
            <a:r>
              <a:rPr lang="en-AU" sz="32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Afterward he appeared to the eleven themselves as they were reclining at table, and he rebuked them for their unbelief and hardness of heart, because they had not believed those who saw him after he had risen.  </a:t>
            </a:r>
            <a:r>
              <a:rPr lang="en-AU" sz="32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15 </a:t>
            </a:r>
            <a:r>
              <a:rPr lang="en-AU" sz="32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And he said to them, “Go into all the world and proclaim the gospel to the whole creation.  </a:t>
            </a:r>
            <a:r>
              <a:rPr lang="en-AU" sz="32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16 </a:t>
            </a:r>
            <a:r>
              <a:rPr lang="en-AU" sz="32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Whoever believes and is baptised will be saved, but whoever does not believe will be condemned. </a:t>
            </a:r>
            <a:endParaRPr lang="en-GB" sz="3000" dirty="0">
              <a:solidFill>
                <a:schemeClr val="bg1"/>
              </a:solidFill>
              <a:effectLst/>
              <a:latin typeface="Times New Roman" panose="02020603050405020304" pitchFamily="18"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3822691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763116"/>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30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17 </a:t>
            </a:r>
            <a:r>
              <a:rPr lang="en-AU" sz="3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And these signs will accompany those who believe:  in my name they will cast out demons;  they will speak in new tongues;  </a:t>
            </a:r>
            <a:r>
              <a:rPr lang="en-AU" sz="30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18 </a:t>
            </a:r>
            <a:r>
              <a:rPr lang="en-AU" sz="3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they will pick up serpents with their hands;  and if they drink any deadly poison, it will not hurt them;  they will lay their hands on the sick, and they will recover.” </a:t>
            </a:r>
            <a:endParaRPr lang="en-AU" sz="10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a:p>
            <a:pPr indent="152400">
              <a:lnSpc>
                <a:spcPct val="115000"/>
              </a:lnSpc>
              <a:spcAft>
                <a:spcPts val="0"/>
              </a:spcAft>
            </a:pPr>
            <a:r>
              <a:rPr lang="en-AU" sz="1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 </a:t>
            </a:r>
          </a:p>
          <a:p>
            <a:r>
              <a:rPr lang="en-AU" sz="30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19 </a:t>
            </a:r>
            <a:r>
              <a:rPr lang="en-AU" sz="3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So then the Lord Jesus, after he had spoken to them, was taken up into heaven and sat down at the right hand of God.  </a:t>
            </a:r>
            <a:r>
              <a:rPr lang="en-AU" sz="30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20 </a:t>
            </a:r>
            <a:r>
              <a:rPr lang="en-AU" sz="3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And they went out and preached everywhere, while the Lord worked with them and confirmed the message by accompanying signs.]]</a:t>
            </a:r>
            <a:r>
              <a:rPr lang="en-AU" sz="3000" dirty="0">
                <a:solidFill>
                  <a:schemeClr val="bg1"/>
                </a:solidFill>
                <a:latin typeface="Times New Roman" panose="02020603050405020304" pitchFamily="18" charset="0"/>
                <a:cs typeface="Times New Roman" panose="02020603050405020304" pitchFamily="18" charset="0"/>
              </a:rPr>
              <a:t> </a:t>
            </a:r>
            <a:endParaRPr lang="en-GB" sz="3000" dirty="0">
              <a:solidFill>
                <a:schemeClr val="bg1"/>
              </a:solidFill>
              <a:effectLst/>
              <a:latin typeface="Times New Roman" panose="02020603050405020304" pitchFamily="18"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1399721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D0AE908-76AE-964A-867A-3839110779E5}"/>
              </a:ext>
            </a:extLst>
          </p:cNvPr>
          <p:cNvSpPr txBox="1"/>
          <p:nvPr/>
        </p:nvSpPr>
        <p:spPr>
          <a:xfrm>
            <a:off x="0" y="27075"/>
            <a:ext cx="9053736" cy="548099"/>
          </a:xfrm>
          <a:prstGeom prst="rect">
            <a:avLst/>
          </a:prstGeom>
          <a:noFill/>
          <a:ln>
            <a:noFill/>
          </a:ln>
        </p:spPr>
        <p:txBody>
          <a:bodyPr wrap="square" rtlCol="0">
            <a:spAutoFit/>
          </a:bodyPr>
          <a:lstStyle/>
          <a:p>
            <a:pPr algn="ctr">
              <a:lnSpc>
                <a:spcPct val="115000"/>
              </a:lnSpc>
              <a:spcBef>
                <a:spcPts val="1200"/>
              </a:spcBef>
              <a:spcAft>
                <a:spcPts val="1000"/>
              </a:spcAft>
            </a:pPr>
            <a:r>
              <a:rPr lang="en-AU" sz="2400" i="1" cap="small" dirty="0">
                <a:solidFill>
                  <a:srgbClr val="FFFF00"/>
                </a:solidFill>
                <a:latin typeface="Times New Roman" panose="02020603050405020304" pitchFamily="18" charset="0"/>
                <a:ea typeface="Arial" panose="020B0604020202020204" pitchFamily="34" charset="0"/>
                <a:cs typeface="Times New Roman" panose="02020603050405020304" pitchFamily="18" charset="0"/>
              </a:rPr>
              <a:t>[Some of the earliest manuscripts do not include 16:9–20.]</a:t>
            </a:r>
            <a:r>
              <a:rPr lang="en-AU" sz="2800" cap="small"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 </a:t>
            </a:r>
            <a:endPar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7D71C7B5-1886-AF4B-9FD3-D9578052658C}"/>
              </a:ext>
            </a:extLst>
          </p:cNvPr>
          <p:cNvSpPr txBox="1"/>
          <p:nvPr/>
        </p:nvSpPr>
        <p:spPr>
          <a:xfrm>
            <a:off x="16048" y="2220396"/>
            <a:ext cx="7164288" cy="1446550"/>
          </a:xfrm>
          <a:prstGeom prst="rect">
            <a:avLst/>
          </a:prstGeom>
          <a:noFill/>
          <a:ln>
            <a:noFill/>
          </a:ln>
        </p:spPr>
        <p:txBody>
          <a:bodyPr wrap="square" rtlCol="0">
            <a:spAutoFit/>
          </a:bodyPr>
          <a:lstStyle/>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Jesus lives.  He has risen.</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Be witnesses.  Tell.</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It’s all part of God’s plan.</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God forgives and restores those who fail.  “Tell Peter”</a:t>
            </a:r>
          </a:p>
        </p:txBody>
      </p:sp>
      <p:sp>
        <p:nvSpPr>
          <p:cNvPr id="15" name="TextBox 14">
            <a:extLst>
              <a:ext uri="{FF2B5EF4-FFF2-40B4-BE49-F238E27FC236}">
                <a16:creationId xmlns:a16="http://schemas.microsoft.com/office/drawing/2014/main" id="{05F1F0D3-A095-BC4B-A655-AC8E3DDDCDDF}"/>
              </a:ext>
            </a:extLst>
          </p:cNvPr>
          <p:cNvSpPr txBox="1"/>
          <p:nvPr/>
        </p:nvSpPr>
        <p:spPr>
          <a:xfrm>
            <a:off x="0" y="441360"/>
            <a:ext cx="9144000" cy="430887"/>
          </a:xfrm>
          <a:prstGeom prst="rect">
            <a:avLst/>
          </a:prstGeom>
          <a:noFill/>
          <a:ln>
            <a:noFill/>
          </a:ln>
        </p:spPr>
        <p:txBody>
          <a:bodyPr wrap="square" rtlCol="0">
            <a:spAutoFit/>
          </a:bodyPr>
          <a:lstStyle/>
          <a:p>
            <a:r>
              <a:rPr lang="en-AU" sz="2200" dirty="0">
                <a:solidFill>
                  <a:schemeClr val="bg1"/>
                </a:solidFill>
                <a:latin typeface="Times New Roman" panose="02020603050405020304" pitchFamily="18" charset="0"/>
                <a:cs typeface="Times New Roman" panose="02020603050405020304" pitchFamily="18" charset="0"/>
              </a:rPr>
              <a:t>The original Gospel of Mark </a:t>
            </a:r>
            <a:r>
              <a:rPr lang="en-AU" sz="2200" u="sng" dirty="0">
                <a:solidFill>
                  <a:schemeClr val="bg1"/>
                </a:solidFill>
                <a:latin typeface="Times New Roman" panose="02020603050405020304" pitchFamily="18" charset="0"/>
                <a:cs typeface="Times New Roman" panose="02020603050405020304" pitchFamily="18" charset="0"/>
              </a:rPr>
              <a:t>probably</a:t>
            </a:r>
            <a:r>
              <a:rPr lang="en-AU" sz="2200" dirty="0">
                <a:solidFill>
                  <a:schemeClr val="bg1"/>
                </a:solidFill>
                <a:latin typeface="Times New Roman" panose="02020603050405020304" pitchFamily="18" charset="0"/>
                <a:cs typeface="Times New Roman" panose="02020603050405020304" pitchFamily="18" charset="0"/>
              </a:rPr>
              <a:t> ended with Verse 8</a:t>
            </a:r>
          </a:p>
        </p:txBody>
      </p:sp>
      <p:sp>
        <p:nvSpPr>
          <p:cNvPr id="17" name="TextBox 16">
            <a:extLst>
              <a:ext uri="{FF2B5EF4-FFF2-40B4-BE49-F238E27FC236}">
                <a16:creationId xmlns:a16="http://schemas.microsoft.com/office/drawing/2014/main" id="{86E78848-A215-7044-BB3B-E4D321D894CD}"/>
              </a:ext>
            </a:extLst>
          </p:cNvPr>
          <p:cNvSpPr txBox="1"/>
          <p:nvPr/>
        </p:nvSpPr>
        <p:spPr>
          <a:xfrm>
            <a:off x="16048" y="4888919"/>
            <a:ext cx="9098868" cy="769441"/>
          </a:xfrm>
          <a:prstGeom prst="rect">
            <a:avLst/>
          </a:prstGeom>
          <a:noFill/>
          <a:ln>
            <a:noFill/>
          </a:ln>
        </p:spPr>
        <p:txBody>
          <a:bodyPr wrap="square" rtlCol="0">
            <a:spAutoFit/>
          </a:bodyPr>
          <a:lstStyle/>
          <a:p>
            <a:r>
              <a:rPr lang="en-AU" sz="2200" dirty="0" err="1">
                <a:solidFill>
                  <a:schemeClr val="bg1"/>
                </a:solidFill>
                <a:latin typeface="Times New Roman" panose="02020603050405020304" pitchFamily="18" charset="0"/>
                <a:cs typeface="Times New Roman" panose="02020603050405020304" pitchFamily="18" charset="0"/>
              </a:rPr>
              <a:t>V9</a:t>
            </a:r>
            <a:r>
              <a:rPr lang="en-AU" sz="2200" dirty="0">
                <a:solidFill>
                  <a:schemeClr val="bg1"/>
                </a:solidFill>
                <a:latin typeface="Times New Roman" panose="02020603050405020304" pitchFamily="18" charset="0"/>
                <a:cs typeface="Times New Roman" panose="02020603050405020304" pitchFamily="18" charset="0"/>
              </a:rPr>
              <a:t>-20 is a summary of other post-resurrection accounts.  Compiled with Mark.</a:t>
            </a:r>
          </a:p>
          <a:p>
            <a:r>
              <a:rPr lang="en-AU" sz="2200" dirty="0">
                <a:solidFill>
                  <a:schemeClr val="bg1"/>
                </a:solidFill>
                <a:latin typeface="Times New Roman" panose="02020603050405020304" pitchFamily="18" charset="0"/>
                <a:cs typeface="Times New Roman" panose="02020603050405020304" pitchFamily="18" charset="0"/>
              </a:rPr>
              <a:t>Is still Scripture.  Given authority by the Early Church.</a:t>
            </a:r>
          </a:p>
        </p:txBody>
      </p:sp>
      <p:sp>
        <p:nvSpPr>
          <p:cNvPr id="8" name="Rectangle 7">
            <a:extLst>
              <a:ext uri="{FF2B5EF4-FFF2-40B4-BE49-F238E27FC236}">
                <a16:creationId xmlns:a16="http://schemas.microsoft.com/office/drawing/2014/main" id="{49FA6053-C0EF-FD4E-86E7-655C704355D6}"/>
              </a:ext>
            </a:extLst>
          </p:cNvPr>
          <p:cNvSpPr/>
          <p:nvPr/>
        </p:nvSpPr>
        <p:spPr>
          <a:xfrm>
            <a:off x="0" y="896957"/>
            <a:ext cx="9144000" cy="1323439"/>
          </a:xfrm>
          <a:prstGeom prst="rect">
            <a:avLst/>
          </a:prstGeom>
          <a:solidFill>
            <a:schemeClr val="bg1"/>
          </a:solidFill>
        </p:spPr>
        <p:txBody>
          <a:bodyPr wrap="square">
            <a:spAutoFit/>
          </a:bodyPr>
          <a:lstStyle/>
          <a:p>
            <a:r>
              <a:rPr lang="en-AU" sz="2000" dirty="0">
                <a:latin typeface="Comic Sans MS" panose="030F0902030302020204" pitchFamily="66" charset="0"/>
                <a:ea typeface="Arial" panose="020B0604020202020204" pitchFamily="34" charset="0"/>
                <a:cs typeface="Times New Roman" panose="02020603050405020304" pitchFamily="18" charset="0"/>
              </a:rPr>
              <a:t>“Do not be alarmed.  You seek Jesus of Nazareth, who was crucified. He has risen; he is not here.  See the place where they laid him.  </a:t>
            </a:r>
            <a:r>
              <a:rPr lang="en-AU" sz="2000" b="1" baseline="30000" dirty="0">
                <a:latin typeface="Comic Sans MS" panose="030F0902030302020204" pitchFamily="66" charset="0"/>
                <a:ea typeface="Arial" panose="020B0604020202020204" pitchFamily="34" charset="0"/>
                <a:cs typeface="Times New Roman" panose="02020603050405020304" pitchFamily="18" charset="0"/>
              </a:rPr>
              <a:t>7 </a:t>
            </a:r>
            <a:r>
              <a:rPr lang="en-AU" sz="2000" dirty="0">
                <a:latin typeface="Comic Sans MS" panose="030F0902030302020204" pitchFamily="66" charset="0"/>
                <a:ea typeface="Arial" panose="020B0604020202020204" pitchFamily="34" charset="0"/>
                <a:cs typeface="Times New Roman" panose="02020603050405020304" pitchFamily="18" charset="0"/>
              </a:rPr>
              <a:t>But go, tell his disciples and Peter that he is going before you to Galilee.  There you will see him, just as he told you.”</a:t>
            </a:r>
            <a:endParaRPr lang="en-AU" sz="2000" dirty="0">
              <a:latin typeface="Comic Sans MS" panose="030F0902030302020204" pitchFamily="66" charset="0"/>
            </a:endParaRPr>
          </a:p>
        </p:txBody>
      </p:sp>
      <p:sp>
        <p:nvSpPr>
          <p:cNvPr id="9" name="Rectangle 8">
            <a:extLst>
              <a:ext uri="{FF2B5EF4-FFF2-40B4-BE49-F238E27FC236}">
                <a16:creationId xmlns:a16="http://schemas.microsoft.com/office/drawing/2014/main" id="{6BBB9EF6-CE27-AF43-88E9-4F3F3DC0C7A1}"/>
              </a:ext>
            </a:extLst>
          </p:cNvPr>
          <p:cNvSpPr/>
          <p:nvPr/>
        </p:nvSpPr>
        <p:spPr>
          <a:xfrm>
            <a:off x="0" y="3668181"/>
            <a:ext cx="9144000" cy="1015663"/>
          </a:xfrm>
          <a:prstGeom prst="rect">
            <a:avLst/>
          </a:prstGeom>
          <a:solidFill>
            <a:schemeClr val="bg1"/>
          </a:solidFill>
        </p:spPr>
        <p:txBody>
          <a:bodyPr wrap="square">
            <a:spAutoFit/>
          </a:bodyPr>
          <a:lstStyle/>
          <a:p>
            <a:pPr>
              <a:spcAft>
                <a:spcPts val="0"/>
              </a:spcAft>
            </a:pPr>
            <a:r>
              <a:rPr lang="en-AU" sz="2000" b="1" baseline="30000" dirty="0">
                <a:latin typeface="Comic Sans MS" panose="030F0902030302020204" pitchFamily="66" charset="0"/>
                <a:ea typeface="Arial" panose="020B0604020202020204" pitchFamily="34" charset="0"/>
              </a:rPr>
              <a:t>8 </a:t>
            </a:r>
            <a:r>
              <a:rPr lang="en-AU" sz="2000" dirty="0">
                <a:latin typeface="Comic Sans MS" panose="030F0902030302020204" pitchFamily="66" charset="0"/>
                <a:ea typeface="Arial" panose="020B0604020202020204" pitchFamily="34" charset="0"/>
              </a:rPr>
              <a:t>And they went out and fled from the tomb, for trembling and astonishment had seized them, </a:t>
            </a:r>
            <a:r>
              <a:rPr lang="en-AU" sz="2000" u="sng" dirty="0">
                <a:latin typeface="Comic Sans MS" panose="030F0902030302020204" pitchFamily="66" charset="0"/>
                <a:ea typeface="Arial" panose="020B0604020202020204" pitchFamily="34" charset="0"/>
              </a:rPr>
              <a:t>and they said nothing to anyone, for they were afraid.</a:t>
            </a:r>
            <a:endParaRPr lang="en-AU" sz="2000" dirty="0">
              <a:latin typeface="Times New Roman" panose="02020603050405020304" pitchFamily="18" charset="0"/>
              <a:ea typeface="Arial" panose="020B0604020202020204" pitchFamily="34" charset="0"/>
            </a:endParaRPr>
          </a:p>
        </p:txBody>
      </p:sp>
    </p:spTree>
    <p:extLst>
      <p:ext uri="{BB962C8B-B14F-4D97-AF65-F5344CB8AC3E}">
        <p14:creationId xmlns:p14="http://schemas.microsoft.com/office/powerpoint/2010/main" val="3033744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p:bldP spid="15" grpId="0"/>
      <p:bldP spid="17" grpId="0"/>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F03A80-E6A4-BB4B-81DF-0BC5D6E69FEC}"/>
              </a:ext>
            </a:extLst>
          </p:cNvPr>
          <p:cNvSpPr/>
          <p:nvPr/>
        </p:nvSpPr>
        <p:spPr>
          <a:xfrm>
            <a:off x="35496" y="193204"/>
            <a:ext cx="9001000" cy="4401205"/>
          </a:xfrm>
          <a:prstGeom prst="rect">
            <a:avLst/>
          </a:prstGeom>
        </p:spPr>
        <p:txBody>
          <a:bodyPr wrap="square">
            <a:spAutoFit/>
          </a:bodyPr>
          <a:lstStyle/>
          <a:p>
            <a:pPr>
              <a:spcAft>
                <a:spcPts val="0"/>
              </a:spcAft>
            </a:pPr>
            <a:r>
              <a:rPr lang="en-US" sz="2800" b="1" baseline="30000" dirty="0">
                <a:solidFill>
                  <a:schemeClr val="bg1"/>
                </a:solidFill>
                <a:latin typeface="Comic Sans MS" panose="030F0902030302020204" pitchFamily="66" charset="0"/>
                <a:ea typeface="Arial" panose="020B0604020202020204" pitchFamily="34" charset="0"/>
              </a:rPr>
              <a:t>Matthew 28:8 </a:t>
            </a:r>
            <a:r>
              <a:rPr lang="en-US" sz="2800" dirty="0">
                <a:solidFill>
                  <a:schemeClr val="bg1"/>
                </a:solidFill>
                <a:latin typeface="Comic Sans MS" panose="030F0902030302020204" pitchFamily="66" charset="0"/>
                <a:ea typeface="Arial" panose="020B0604020202020204" pitchFamily="34" charset="0"/>
              </a:rPr>
              <a:t>…. they departed quickly from the tomb with fear and great joy, and ran to tell his disciples. </a:t>
            </a:r>
            <a:endParaRPr lang="en-AU" sz="2800" dirty="0">
              <a:solidFill>
                <a:schemeClr val="bg1"/>
              </a:solidFill>
              <a:latin typeface="Times New Roman" panose="02020603050405020304" pitchFamily="18" charset="0"/>
              <a:ea typeface="Arial" panose="020B0604020202020204" pitchFamily="34" charset="0"/>
            </a:endParaRPr>
          </a:p>
          <a:p>
            <a:pPr>
              <a:spcAft>
                <a:spcPts val="0"/>
              </a:spcAft>
            </a:pPr>
            <a:r>
              <a:rPr lang="en-AU" sz="2800" dirty="0">
                <a:solidFill>
                  <a:schemeClr val="bg1"/>
                </a:solidFill>
                <a:latin typeface="Times New Roman" panose="02020603050405020304" pitchFamily="18" charset="0"/>
                <a:ea typeface="Arial" panose="020B0604020202020204" pitchFamily="34" charset="0"/>
              </a:rPr>
              <a:t> </a:t>
            </a:r>
          </a:p>
          <a:p>
            <a:pPr>
              <a:spcAft>
                <a:spcPts val="0"/>
              </a:spcAft>
            </a:pPr>
            <a:r>
              <a:rPr lang="en-US" sz="2800" b="1" baseline="30000" dirty="0">
                <a:solidFill>
                  <a:schemeClr val="bg1"/>
                </a:solidFill>
                <a:latin typeface="Comic Sans MS" panose="030F0902030302020204" pitchFamily="66" charset="0"/>
                <a:ea typeface="Arial" panose="020B0604020202020204" pitchFamily="34" charset="0"/>
              </a:rPr>
              <a:t>Luke 24:8 </a:t>
            </a:r>
            <a:r>
              <a:rPr lang="en-US" sz="2800" dirty="0">
                <a:solidFill>
                  <a:schemeClr val="bg1"/>
                </a:solidFill>
                <a:latin typeface="Comic Sans MS" panose="030F0902030302020204" pitchFamily="66" charset="0"/>
                <a:ea typeface="Arial" panose="020B0604020202020204" pitchFamily="34" charset="0"/>
              </a:rPr>
              <a:t>…. they remembered his words, </a:t>
            </a:r>
            <a:r>
              <a:rPr lang="en-US" sz="2800" b="1" baseline="30000" dirty="0">
                <a:solidFill>
                  <a:schemeClr val="bg1"/>
                </a:solidFill>
                <a:latin typeface="Comic Sans MS" panose="030F0902030302020204" pitchFamily="66" charset="0"/>
                <a:ea typeface="Arial" panose="020B0604020202020204" pitchFamily="34" charset="0"/>
              </a:rPr>
              <a:t>9 </a:t>
            </a:r>
            <a:r>
              <a:rPr lang="en-US" sz="2800" dirty="0">
                <a:solidFill>
                  <a:schemeClr val="bg1"/>
                </a:solidFill>
                <a:latin typeface="Comic Sans MS" panose="030F0902030302020204" pitchFamily="66" charset="0"/>
                <a:ea typeface="Arial" panose="020B0604020202020204" pitchFamily="34" charset="0"/>
              </a:rPr>
              <a:t>and returning from the tomb they told all these things to the eleven and to all the rest. </a:t>
            </a:r>
            <a:r>
              <a:rPr lang="en-AU" sz="2800" dirty="0">
                <a:solidFill>
                  <a:schemeClr val="bg1"/>
                </a:solidFill>
                <a:latin typeface="Times New Roman" panose="02020603050405020304" pitchFamily="18" charset="0"/>
                <a:ea typeface="Arial" panose="020B0604020202020204" pitchFamily="34" charset="0"/>
              </a:rPr>
              <a:t> </a:t>
            </a:r>
          </a:p>
          <a:p>
            <a:pPr>
              <a:spcAft>
                <a:spcPts val="0"/>
              </a:spcAft>
            </a:pPr>
            <a:endParaRPr lang="en-AU" sz="2800" dirty="0">
              <a:solidFill>
                <a:schemeClr val="bg1"/>
              </a:solidFill>
              <a:latin typeface="Times New Roman" panose="02020603050405020304" pitchFamily="18" charset="0"/>
              <a:ea typeface="Arial" panose="020B0604020202020204" pitchFamily="34" charset="0"/>
            </a:endParaRPr>
          </a:p>
          <a:p>
            <a:pPr>
              <a:spcAft>
                <a:spcPts val="0"/>
              </a:spcAft>
            </a:pPr>
            <a:r>
              <a:rPr lang="en-US" sz="2800" b="1" baseline="30000" dirty="0">
                <a:solidFill>
                  <a:schemeClr val="bg1"/>
                </a:solidFill>
                <a:latin typeface="Comic Sans MS" panose="030F0902030302020204" pitchFamily="66" charset="0"/>
                <a:ea typeface="Arial" panose="020B0604020202020204" pitchFamily="34" charset="0"/>
              </a:rPr>
              <a:t>John 20:18 </a:t>
            </a:r>
            <a:r>
              <a:rPr lang="en-US" sz="2800" dirty="0">
                <a:solidFill>
                  <a:schemeClr val="bg1"/>
                </a:solidFill>
                <a:latin typeface="Comic Sans MS" panose="030F0902030302020204" pitchFamily="66" charset="0"/>
                <a:ea typeface="Arial" panose="020B0604020202020204" pitchFamily="34" charset="0"/>
              </a:rPr>
              <a:t>Mary Magdalene went and announced to the disciples, “I have seen the Lord”—and that he had said these things to her. </a:t>
            </a:r>
            <a:endParaRPr lang="en-AU" sz="2800" dirty="0">
              <a:solidFill>
                <a:schemeClr val="bg1"/>
              </a:solidFill>
              <a:effectLst/>
              <a:latin typeface="Times New Roman" panose="02020603050405020304" pitchFamily="18" charset="0"/>
              <a:ea typeface="Arial" panose="020B0604020202020204" pitchFamily="34" charset="0"/>
            </a:endParaRPr>
          </a:p>
        </p:txBody>
      </p:sp>
    </p:spTree>
    <p:extLst>
      <p:ext uri="{BB962C8B-B14F-4D97-AF65-F5344CB8AC3E}">
        <p14:creationId xmlns:p14="http://schemas.microsoft.com/office/powerpoint/2010/main" val="3405874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D0AE908-76AE-964A-867A-3839110779E5}"/>
              </a:ext>
            </a:extLst>
          </p:cNvPr>
          <p:cNvSpPr txBox="1"/>
          <p:nvPr/>
        </p:nvSpPr>
        <p:spPr>
          <a:xfrm>
            <a:off x="0" y="27075"/>
            <a:ext cx="9053736" cy="548099"/>
          </a:xfrm>
          <a:prstGeom prst="rect">
            <a:avLst/>
          </a:prstGeom>
          <a:noFill/>
          <a:ln>
            <a:noFill/>
          </a:ln>
        </p:spPr>
        <p:txBody>
          <a:bodyPr wrap="square" rtlCol="0">
            <a:spAutoFit/>
          </a:bodyPr>
          <a:lstStyle/>
          <a:p>
            <a:pPr algn="ctr">
              <a:lnSpc>
                <a:spcPct val="115000"/>
              </a:lnSpc>
              <a:spcBef>
                <a:spcPts val="1200"/>
              </a:spcBef>
              <a:spcAft>
                <a:spcPts val="1000"/>
              </a:spcAft>
            </a:pPr>
            <a:r>
              <a:rPr lang="en-AU" sz="2400" i="1" cap="small" dirty="0">
                <a:solidFill>
                  <a:srgbClr val="FFFF00"/>
                </a:solidFill>
                <a:latin typeface="Times New Roman" panose="02020603050405020304" pitchFamily="18" charset="0"/>
                <a:ea typeface="Arial" panose="020B0604020202020204" pitchFamily="34" charset="0"/>
                <a:cs typeface="Times New Roman" panose="02020603050405020304" pitchFamily="18" charset="0"/>
              </a:rPr>
              <a:t>[Some of the earliest manuscripts do not include 16:9–20.]</a:t>
            </a:r>
            <a:r>
              <a:rPr lang="en-AU" sz="2800" cap="small"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 </a:t>
            </a:r>
            <a:endPar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7D71C7B5-1886-AF4B-9FD3-D9578052658C}"/>
              </a:ext>
            </a:extLst>
          </p:cNvPr>
          <p:cNvSpPr txBox="1"/>
          <p:nvPr/>
        </p:nvSpPr>
        <p:spPr>
          <a:xfrm>
            <a:off x="16048" y="823664"/>
            <a:ext cx="7164288" cy="1446550"/>
          </a:xfrm>
          <a:prstGeom prst="rect">
            <a:avLst/>
          </a:prstGeom>
          <a:noFill/>
          <a:ln>
            <a:noFill/>
          </a:ln>
        </p:spPr>
        <p:txBody>
          <a:bodyPr wrap="square" rtlCol="0">
            <a:spAutoFit/>
          </a:bodyPr>
          <a:lstStyle/>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Jesus lives.  He has risen.</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Be witnesses.  Tell.</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It’s all part of God’s plan.</a:t>
            </a:r>
          </a:p>
          <a:p>
            <a:pPr marL="457200" indent="-457200">
              <a:buFont typeface="+mj-lt"/>
              <a:buAutoNum type="arabicPeriod"/>
            </a:pPr>
            <a:r>
              <a:rPr lang="en-AU" sz="2200" dirty="0">
                <a:solidFill>
                  <a:srgbClr val="FFFF00"/>
                </a:solidFill>
                <a:latin typeface="Times New Roman" panose="02020603050405020304" pitchFamily="18" charset="0"/>
                <a:cs typeface="Times New Roman" panose="02020603050405020304" pitchFamily="18" charset="0"/>
              </a:rPr>
              <a:t>God forgives and restores those who fail.  “Tell Peter”</a:t>
            </a:r>
          </a:p>
        </p:txBody>
      </p:sp>
      <p:sp>
        <p:nvSpPr>
          <p:cNvPr id="15" name="TextBox 14">
            <a:extLst>
              <a:ext uri="{FF2B5EF4-FFF2-40B4-BE49-F238E27FC236}">
                <a16:creationId xmlns:a16="http://schemas.microsoft.com/office/drawing/2014/main" id="{05F1F0D3-A095-BC4B-A655-AC8E3DDDCDDF}"/>
              </a:ext>
            </a:extLst>
          </p:cNvPr>
          <p:cNvSpPr txBox="1"/>
          <p:nvPr/>
        </p:nvSpPr>
        <p:spPr>
          <a:xfrm>
            <a:off x="0" y="441360"/>
            <a:ext cx="9144000" cy="430887"/>
          </a:xfrm>
          <a:prstGeom prst="rect">
            <a:avLst/>
          </a:prstGeom>
          <a:noFill/>
          <a:ln>
            <a:noFill/>
          </a:ln>
        </p:spPr>
        <p:txBody>
          <a:bodyPr wrap="square" rtlCol="0">
            <a:spAutoFit/>
          </a:bodyPr>
          <a:lstStyle/>
          <a:p>
            <a:r>
              <a:rPr lang="en-AU" sz="2200" dirty="0">
                <a:solidFill>
                  <a:schemeClr val="bg1"/>
                </a:solidFill>
                <a:latin typeface="Times New Roman" panose="02020603050405020304" pitchFamily="18" charset="0"/>
                <a:cs typeface="Times New Roman" panose="02020603050405020304" pitchFamily="18" charset="0"/>
              </a:rPr>
              <a:t>The original Gospel of Mark </a:t>
            </a:r>
            <a:r>
              <a:rPr lang="en-AU" sz="2200" u="sng" dirty="0">
                <a:solidFill>
                  <a:schemeClr val="bg1"/>
                </a:solidFill>
                <a:latin typeface="Times New Roman" panose="02020603050405020304" pitchFamily="18" charset="0"/>
                <a:cs typeface="Times New Roman" panose="02020603050405020304" pitchFamily="18" charset="0"/>
              </a:rPr>
              <a:t>probably</a:t>
            </a:r>
            <a:r>
              <a:rPr lang="en-AU" sz="2200" dirty="0">
                <a:solidFill>
                  <a:schemeClr val="bg1"/>
                </a:solidFill>
                <a:latin typeface="Times New Roman" panose="02020603050405020304" pitchFamily="18" charset="0"/>
                <a:cs typeface="Times New Roman" panose="02020603050405020304" pitchFamily="18" charset="0"/>
              </a:rPr>
              <a:t> ended with Verse 8</a:t>
            </a:r>
          </a:p>
        </p:txBody>
      </p:sp>
      <p:sp>
        <p:nvSpPr>
          <p:cNvPr id="17" name="TextBox 16">
            <a:extLst>
              <a:ext uri="{FF2B5EF4-FFF2-40B4-BE49-F238E27FC236}">
                <a16:creationId xmlns:a16="http://schemas.microsoft.com/office/drawing/2014/main" id="{86E78848-A215-7044-BB3B-E4D321D894CD}"/>
              </a:ext>
            </a:extLst>
          </p:cNvPr>
          <p:cNvSpPr txBox="1"/>
          <p:nvPr/>
        </p:nvSpPr>
        <p:spPr>
          <a:xfrm>
            <a:off x="46316" y="3433564"/>
            <a:ext cx="9098868" cy="769441"/>
          </a:xfrm>
          <a:prstGeom prst="rect">
            <a:avLst/>
          </a:prstGeom>
          <a:noFill/>
          <a:ln>
            <a:noFill/>
          </a:ln>
        </p:spPr>
        <p:txBody>
          <a:bodyPr wrap="square" rtlCol="0">
            <a:spAutoFit/>
          </a:bodyPr>
          <a:lstStyle/>
          <a:p>
            <a:r>
              <a:rPr lang="en-AU" sz="2200" dirty="0" err="1">
                <a:solidFill>
                  <a:schemeClr val="bg1"/>
                </a:solidFill>
                <a:latin typeface="Times New Roman" panose="02020603050405020304" pitchFamily="18" charset="0"/>
                <a:cs typeface="Times New Roman" panose="02020603050405020304" pitchFamily="18" charset="0"/>
              </a:rPr>
              <a:t>V9</a:t>
            </a:r>
            <a:r>
              <a:rPr lang="en-AU" sz="2200" dirty="0">
                <a:solidFill>
                  <a:schemeClr val="bg1"/>
                </a:solidFill>
                <a:latin typeface="Times New Roman" panose="02020603050405020304" pitchFamily="18" charset="0"/>
                <a:cs typeface="Times New Roman" panose="02020603050405020304" pitchFamily="18" charset="0"/>
              </a:rPr>
              <a:t>-20 is a summary of other post-resurrection accounts.  Compiled with Mark.</a:t>
            </a:r>
          </a:p>
          <a:p>
            <a:r>
              <a:rPr lang="en-AU" sz="2200" dirty="0">
                <a:solidFill>
                  <a:schemeClr val="bg1"/>
                </a:solidFill>
                <a:latin typeface="Times New Roman" panose="02020603050405020304" pitchFamily="18" charset="0"/>
                <a:cs typeface="Times New Roman" panose="02020603050405020304" pitchFamily="18" charset="0"/>
              </a:rPr>
              <a:t>Is still Scripture.  Given authority by the Early Church.</a:t>
            </a:r>
          </a:p>
        </p:txBody>
      </p:sp>
      <p:sp>
        <p:nvSpPr>
          <p:cNvPr id="6" name="TextBox 5">
            <a:extLst>
              <a:ext uri="{FF2B5EF4-FFF2-40B4-BE49-F238E27FC236}">
                <a16:creationId xmlns:a16="http://schemas.microsoft.com/office/drawing/2014/main" id="{D420F64D-D080-E74B-9076-043C9281D1D8}"/>
              </a:ext>
            </a:extLst>
          </p:cNvPr>
          <p:cNvSpPr txBox="1"/>
          <p:nvPr/>
        </p:nvSpPr>
        <p:spPr>
          <a:xfrm>
            <a:off x="14542" y="2214178"/>
            <a:ext cx="9114916" cy="830997"/>
          </a:xfrm>
          <a:prstGeom prst="rect">
            <a:avLst/>
          </a:prstGeom>
          <a:noFill/>
        </p:spPr>
        <p:txBody>
          <a:bodyPr wrap="square" rtlCol="0">
            <a:spAutoFit/>
          </a:bodyPr>
          <a:lstStyle/>
          <a:p>
            <a:pPr algn="ctr"/>
            <a:r>
              <a:rPr lang="en-AU" sz="2400" dirty="0">
                <a:solidFill>
                  <a:srgbClr val="FFFF00"/>
                </a:solidFill>
                <a:latin typeface="Times New Roman" panose="02020603050405020304" pitchFamily="18" charset="0"/>
                <a:cs typeface="Times New Roman" panose="02020603050405020304" pitchFamily="18" charset="0"/>
              </a:rPr>
              <a:t>Despite their silence, the Gospel message still went out.</a:t>
            </a:r>
          </a:p>
          <a:p>
            <a:pPr algn="ctr"/>
            <a:r>
              <a:rPr lang="en-AU" sz="2400" u="sng" dirty="0">
                <a:solidFill>
                  <a:srgbClr val="FFFF00"/>
                </a:solidFill>
                <a:latin typeface="Times New Roman" panose="02020603050405020304" pitchFamily="18" charset="0"/>
                <a:cs typeface="Times New Roman" panose="02020603050405020304" pitchFamily="18" charset="0"/>
              </a:rPr>
              <a:t>We</a:t>
            </a:r>
            <a:r>
              <a:rPr lang="en-AU" sz="2400" dirty="0">
                <a:solidFill>
                  <a:srgbClr val="FFFF00"/>
                </a:solidFill>
                <a:latin typeface="Times New Roman" panose="02020603050405020304" pitchFamily="18" charset="0"/>
                <a:cs typeface="Times New Roman" panose="02020603050405020304" pitchFamily="18" charset="0"/>
              </a:rPr>
              <a:t> know that Jesus is Risen.  Do </a:t>
            </a:r>
            <a:r>
              <a:rPr lang="en-AU" sz="2400" u="sng" dirty="0">
                <a:solidFill>
                  <a:srgbClr val="FFFF00"/>
                </a:solidFill>
                <a:latin typeface="Times New Roman" panose="02020603050405020304" pitchFamily="18" charset="0"/>
                <a:cs typeface="Times New Roman" panose="02020603050405020304" pitchFamily="18" charset="0"/>
              </a:rPr>
              <a:t>we</a:t>
            </a:r>
            <a:r>
              <a:rPr lang="en-AU" sz="2400" dirty="0">
                <a:solidFill>
                  <a:srgbClr val="FFFF00"/>
                </a:solidFill>
                <a:latin typeface="Times New Roman" panose="02020603050405020304" pitchFamily="18" charset="0"/>
                <a:cs typeface="Times New Roman" panose="02020603050405020304" pitchFamily="18" charset="0"/>
              </a:rPr>
              <a:t> remain silent???</a:t>
            </a:r>
          </a:p>
        </p:txBody>
      </p:sp>
    </p:spTree>
    <p:extLst>
      <p:ext uri="{BB962C8B-B14F-4D97-AF65-F5344CB8AC3E}">
        <p14:creationId xmlns:p14="http://schemas.microsoft.com/office/powerpoint/2010/main" val="401714785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92610</TotalTime>
  <Words>1556</Words>
  <Application>Microsoft Macintosh PowerPoint</Application>
  <PresentationFormat>On-screen Show (16:10)</PresentationFormat>
  <Paragraphs>94</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Comic Sans MS</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1592</cp:revision>
  <cp:lastPrinted>2019-10-25T22:06:49Z</cp:lastPrinted>
  <dcterms:created xsi:type="dcterms:W3CDTF">2016-11-04T06:28:01Z</dcterms:created>
  <dcterms:modified xsi:type="dcterms:W3CDTF">2019-10-25T22:15:46Z</dcterms:modified>
</cp:coreProperties>
</file>